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67" r:id="rId3"/>
    <p:sldId id="273" r:id="rId4"/>
    <p:sldId id="271" r:id="rId5"/>
    <p:sldId id="274" r:id="rId6"/>
    <p:sldId id="272" r:id="rId7"/>
    <p:sldId id="263" r:id="rId8"/>
    <p:sldId id="269" r:id="rId9"/>
    <p:sldId id="275" r:id="rId10"/>
    <p:sldId id="293" r:id="rId11"/>
    <p:sldId id="270" r:id="rId12"/>
    <p:sldId id="283" r:id="rId13"/>
    <p:sldId id="284" r:id="rId14"/>
    <p:sldId id="285" r:id="rId15"/>
    <p:sldId id="286" r:id="rId16"/>
    <p:sldId id="289" r:id="rId17"/>
    <p:sldId id="288" r:id="rId18"/>
    <p:sldId id="276" r:id="rId19"/>
    <p:sldId id="277" r:id="rId20"/>
    <p:sldId id="278" r:id="rId21"/>
    <p:sldId id="290" r:id="rId22"/>
    <p:sldId id="291" r:id="rId23"/>
    <p:sldId id="282" r:id="rId24"/>
    <p:sldId id="279" r:id="rId25"/>
    <p:sldId id="280" r:id="rId26"/>
    <p:sldId id="281" r:id="rId27"/>
    <p:sldId id="294" r:id="rId28"/>
  </p:sldIdLst>
  <p:sldSz cx="9144000" cy="6858000" type="screen4x3"/>
  <p:notesSz cx="6858000" cy="9144000"/>
  <p:embeddedFontLst>
    <p:embeddedFont>
      <p:font typeface="Aharoni" panose="02010803020104030203" pitchFamily="2" charset="-79"/>
      <p:bold r:id="rId29"/>
    </p:embeddedFont>
    <p:embeddedFont>
      <p:font typeface="Matilda" panose="020B0604020202020204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406"/>
    <a:srgbClr val="0C1305"/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oualenushka@mail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04800"/>
            <a:ext cx="8136904" cy="2971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Муниципальное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бюджетное дошкольное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образовательное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                  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учреждение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Детский сад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Аленушка»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629640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ЯНАО с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. Мужи ,                    Шурышкарского р-на,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ул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. Советская 21.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Телефон/факс 8(34994) 21-4-71 E-mail: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n-lt"/>
                <a:hlinkClick r:id="rId3"/>
              </a:rPr>
              <a:t>doualenushka@mail.ru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Дополнительная образовательная услуга художественной направленности по формированию творческих способностей</a:t>
            </a:r>
            <a:r>
              <a:rPr lang="ru-RU" sz="3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3100" b="1" i="1" dirty="0">
                <a:solidFill>
                  <a:srgbClr val="FF0000"/>
                </a:solidFill>
                <a:ea typeface="Times New Roman" panose="02020603050405020304" pitchFamily="18" charset="0"/>
                <a:cs typeface="Aharoni" panose="02010803020104030203" pitchFamily="2" charset="-79"/>
              </a:rPr>
              <a:t>«Творческая</a:t>
            </a:r>
            <a:r>
              <a:rPr lang="ru-RU" sz="3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мастерская</a:t>
            </a:r>
            <a:r>
              <a:rPr lang="ru-RU" sz="3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»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для детей 3-4 лет</a:t>
            </a:r>
            <a:endParaRPr lang="ru-RU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1000" y="4267200"/>
            <a:ext cx="8382000" cy="21141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sz="2800" b="1" i="1" dirty="0" smtClean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2800" b="1" i="1" dirty="0" smtClean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marL="0" indent="0" algn="r">
              <a:buNone/>
            </a:pPr>
            <a:endParaRPr lang="ru-RU" sz="2800" b="1" i="1" dirty="0" smtClean="0">
              <a:solidFill>
                <a:schemeClr val="accent3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marL="0" indent="0" algn="r">
              <a:buNone/>
            </a:pPr>
            <a:endParaRPr lang="ru-RU" sz="2800" b="1" i="1" dirty="0" smtClean="0">
              <a:solidFill>
                <a:schemeClr val="accent3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marL="0" indent="0" algn="r">
              <a:buNone/>
            </a:pP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Руководитель: </a:t>
            </a: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воспитатель I квалификационной категории </a:t>
            </a:r>
            <a:endParaRPr lang="ru-RU" sz="3600" b="1" i="1" dirty="0" smtClean="0">
              <a:solidFill>
                <a:schemeClr val="accent3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marL="0" indent="0" algn="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МБДОУ «Детский сад «Алёнушка», село Мужи</a:t>
            </a:r>
          </a:p>
          <a:p>
            <a:pPr marL="0" indent="0" algn="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Филиппова </a:t>
            </a:r>
            <a:r>
              <a:rPr lang="ru-RU" sz="44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Анна </a:t>
            </a:r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Федоровна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          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               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792000" cy="3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-470" r="7407" b="25926"/>
          <a:stretch/>
        </p:blipFill>
        <p:spPr>
          <a:xfrm>
            <a:off x="457200" y="304800"/>
            <a:ext cx="5202983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000" r="12501"/>
          <a:stretch/>
        </p:blipFill>
        <p:spPr>
          <a:xfrm>
            <a:off x="4724400" y="2743200"/>
            <a:ext cx="41652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04801"/>
            <a:ext cx="5410200" cy="3978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sus-Buk\Desktop\ДОП фотки\IMG-189a94982dcc8c12cf626be1c66d6dde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212000" cy="31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520799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500" b="14445"/>
          <a:stretch/>
        </p:blipFill>
        <p:spPr>
          <a:xfrm>
            <a:off x="304800" y="289878"/>
            <a:ext cx="7229135" cy="39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2971800"/>
            <a:ext cx="5864860" cy="350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30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80999"/>
            <a:ext cx="8064000" cy="594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6516594"/>
            <a:ext cx="792000" cy="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b="25535"/>
          <a:stretch/>
        </p:blipFill>
        <p:spPr>
          <a:xfrm>
            <a:off x="304799" y="161924"/>
            <a:ext cx="6012695" cy="33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/>
          <a:stretch/>
        </p:blipFill>
        <p:spPr>
          <a:xfrm>
            <a:off x="2819400" y="2743200"/>
            <a:ext cx="6048000" cy="359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48001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6836"/>
          <a:stretch/>
        </p:blipFill>
        <p:spPr>
          <a:xfrm>
            <a:off x="418321" y="609600"/>
            <a:ext cx="8481244" cy="56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6" y="648001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18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РАБОТА С ПРИРОДНЫМ И БРОСОВЫМ МАТЕРИАЛОМ</a:t>
            </a:r>
            <a:br>
              <a:rPr lang="ru-RU" sz="18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</a:br>
            <a:r>
              <a:rPr lang="ru-RU" sz="18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(ватные диски, </a:t>
            </a:r>
            <a:r>
              <a:rPr lang="en-US" sz="18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DVD</a:t>
            </a:r>
            <a:r>
              <a:rPr lang="ru-RU" sz="18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- диски, упаковки от йогурта и т.д.)</a:t>
            </a:r>
            <a:endParaRPr lang="ru-RU" sz="1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917" y="960120"/>
            <a:ext cx="5164283" cy="568800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" y="6483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5"/>
          <a:stretch/>
        </p:blipFill>
        <p:spPr>
          <a:xfrm>
            <a:off x="381024" y="304800"/>
            <a:ext cx="3959799" cy="41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439621"/>
            <a:ext cx="5407621" cy="3938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2000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3058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 </a:t>
            </a:r>
            <a:r>
              <a:rPr lang="ru-RU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</a:t>
            </a:r>
            <a:r>
              <a:rPr lang="ru-RU" sz="2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исование  разными способами нетрадиционными техниками: </a:t>
            </a:r>
            <a:r>
              <a:rPr lang="ru-RU" sz="2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граттаж</a:t>
            </a:r>
            <a:r>
              <a:rPr lang="ru-RU" sz="2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солью, акватипия, манной крупой, пальцами, </a:t>
            </a:r>
            <a:r>
              <a:rPr lang="ru-RU" sz="2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ниткография</a:t>
            </a:r>
            <a:r>
              <a:rPr lang="ru-RU" sz="2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ватными палочками (пуантилизм), </a:t>
            </a:r>
            <a:r>
              <a:rPr lang="ru-RU" sz="2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кляксография</a:t>
            </a:r>
            <a:r>
              <a:rPr lang="ru-RU" sz="2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ладошками, восковыми карандашами и т.д.</a:t>
            </a:r>
            <a:endParaRPr lang="ru-RU" sz="2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60" y="1371600"/>
            <a:ext cx="5712000" cy="42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93720"/>
            <a:ext cx="4572000" cy="34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9239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5" y="304800"/>
            <a:ext cx="5328000" cy="39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948" b="21111"/>
          <a:stretch/>
        </p:blipFill>
        <p:spPr>
          <a:xfrm>
            <a:off x="2743200" y="3048000"/>
            <a:ext cx="6109410" cy="34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0"/>
            <a:ext cx="8136904" cy="2514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У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cs typeface="Aharoni" panose="02010803020104030203" pitchFamily="2" charset="-79"/>
              </a:rPr>
              <a:t>каждого ребёнка есть способности, только нужно правильно их раскрыть…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133600"/>
            <a:ext cx="8208912" cy="4247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Творчество </a:t>
            </a: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– это созидание нового и прекрасного, оно противостоит разрушению, шаблону, банальности, оно наполняет жизнь радостью, возбуждает потребность в знании, работу мысли, вводит человека в атмосферу вечного поиска…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9" y="6553200"/>
            <a:ext cx="792000" cy="37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333"/>
          <a:stretch/>
        </p:blipFill>
        <p:spPr>
          <a:xfrm>
            <a:off x="396240" y="265800"/>
            <a:ext cx="4840000" cy="43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 flipV="1">
            <a:off x="381000" y="6126163"/>
            <a:ext cx="8305800" cy="5794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84249"/>
            <a:ext cx="4048095" cy="454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" y="652573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077200" cy="59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10127" b="13924"/>
          <a:stretch/>
        </p:blipFill>
        <p:spPr>
          <a:xfrm>
            <a:off x="381000" y="304800"/>
            <a:ext cx="4714942" cy="43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4922" r="10834" b="6667"/>
          <a:stretch/>
        </p:blipFill>
        <p:spPr>
          <a:xfrm>
            <a:off x="4191000" y="2766000"/>
            <a:ext cx="4651200" cy="386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648001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639762"/>
          </a:xfrm>
        </p:spPr>
        <p:txBody>
          <a:bodyPr>
            <a:noAutofit/>
          </a:bodyPr>
          <a:lstStyle/>
          <a:p>
            <a:r>
              <a:rPr lang="ru-RU" sz="20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haroni" panose="02010803020104030203" pitchFamily="2" charset="-79"/>
              </a:rPr>
              <a:t>ПОДЕЛКИ ИЗ </a:t>
            </a:r>
            <a:r>
              <a:rPr lang="ru-RU" sz="2000" b="1" i="1" kern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haroni" panose="02010803020104030203" pitchFamily="2" charset="-79"/>
              </a:rPr>
              <a:t>ПЛАСТИЛИНА </a:t>
            </a:r>
            <a:r>
              <a:rPr lang="ru-RU" sz="20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haroni" panose="02010803020104030203" pitchFamily="2" charset="-79"/>
              </a:rPr>
              <a:t>С ДОПОЛНЕНИЕМ </a:t>
            </a:r>
            <a:r>
              <a:rPr lang="ru-RU" sz="2000" b="1" i="1" kern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haroni" panose="02010803020104030203" pitchFamily="2" charset="-79"/>
              </a:rPr>
              <a:t>ПОДРУЧНОГО И ПРИРОДНОГО МАТЕРИАЛА</a:t>
            </a:r>
            <a:endParaRPr lang="ru-RU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Aharoni" panose="02010803020104030203" pitchFamily="2" charset="-79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84"/>
          <a:stretch/>
        </p:blipFill>
        <p:spPr>
          <a:xfrm>
            <a:off x="1524000" y="914400"/>
            <a:ext cx="6519527" cy="5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t="1" r="16661" b="1962"/>
          <a:stretch/>
        </p:blipFill>
        <p:spPr>
          <a:xfrm>
            <a:off x="304800" y="228600"/>
            <a:ext cx="4426800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819400"/>
            <a:ext cx="5000180" cy="37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28889" b="20000"/>
          <a:stretch/>
        </p:blipFill>
        <p:spPr>
          <a:xfrm>
            <a:off x="1066799" y="228600"/>
            <a:ext cx="7022657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8" y="2853720"/>
            <a:ext cx="2438583" cy="3528000"/>
          </a:xfrm>
          <a:prstGeom prst="roundRect">
            <a:avLst>
              <a:gd name="adj" fmla="val 16667"/>
            </a:avLst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2626" t="7700" r="12946"/>
          <a:stretch/>
        </p:blipFill>
        <p:spPr>
          <a:xfrm>
            <a:off x="6178328" y="2788920"/>
            <a:ext cx="2514600" cy="3657600"/>
          </a:xfrm>
          <a:prstGeom prst="roundRect">
            <a:avLst>
              <a:gd name="adj" fmla="val 16667"/>
            </a:avLst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8" y="6477240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20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СВОБОДНОЕ КОНСТРУИРОВАНИЕ И СОЗДАНИЕ ПОДЕЛОК ПО ИНИЦИАТИВЕ ДЕТЕЙ</a:t>
            </a:r>
            <a:endParaRPr lang="ru-RU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/>
          <a:stretch/>
        </p:blipFill>
        <p:spPr>
          <a:xfrm>
            <a:off x="304809" y="914400"/>
            <a:ext cx="4621236" cy="38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7778" r="10834"/>
          <a:stretch/>
        </p:blipFill>
        <p:spPr>
          <a:xfrm>
            <a:off x="4191000" y="2133600"/>
            <a:ext cx="4719488" cy="42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6486973"/>
            <a:ext cx="792000" cy="4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ru-RU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990600"/>
            <a:ext cx="3212870" cy="204843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89" y="2249514"/>
            <a:ext cx="4338114" cy="2808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83" y="3886200"/>
            <a:ext cx="3459246" cy="2304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651049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400" b="1" i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3400" b="1" i="1" dirty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</a:rPr>
              <a:t>“Истоки творческих способностей и дарования детей на кончиках их пальцев. От пальцев, образно говоря, идут тончайшие ручейки, которые питают источник творческой мысли. Чем больше уверенности и изобретательности в движениях детской руки, тем тоньше взаимодействие с орудием труда, чем сложнее движение, необходимое для этого взаимодействия, тем глубже входит взаимодействие руки с природой, с общественным трудом в духовную жизнь ребенка. Другими словами: чем больше мастерства в детской руке, тем умнее ребенок.  (</a:t>
            </a:r>
            <a:r>
              <a:rPr lang="ru-RU" sz="3400" b="1" i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</a:rPr>
              <a:t>В.А. Сухомлинский</a:t>
            </a:r>
            <a:r>
              <a:rPr lang="ru-RU" sz="3400" b="1" i="1" dirty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" y="6477000"/>
            <a:ext cx="792000" cy="3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ru-RU" sz="36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/>
            </a:r>
            <a:br>
              <a:rPr lang="ru-RU" sz="36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</a:br>
            <a:r>
              <a:rPr lang="ru-RU" sz="3600" b="1" i="1" kern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Направленность </a:t>
            </a:r>
            <a:r>
              <a:rPr lang="ru-RU" sz="3600" b="1" i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/>
              </a:rPr>
              <a:t>программы</a:t>
            </a:r>
            <a:r>
              <a:rPr lang="ru-RU" sz="36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/>
            </a:r>
            <a:br>
              <a:rPr lang="ru-RU" sz="36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</a:br>
            <a:endParaRPr lang="ru-RU" sz="3600" b="1" i="1" dirty="0">
              <a:solidFill>
                <a:srgbClr val="0C1305"/>
              </a:solidFill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10000"/>
          </a:bodyPr>
          <a:lstStyle/>
          <a:p>
            <a:pPr lvl="0" fontAlgn="base">
              <a:spcAft>
                <a:spcPct val="0"/>
              </a:spcAft>
              <a:buNone/>
            </a:pPr>
            <a:r>
              <a:rPr lang="ru-RU" sz="3000" b="1" i="1" kern="0" dirty="0" smtClean="0">
                <a:solidFill>
                  <a:schemeClr val="accent3">
                    <a:lumMod val="50000"/>
                  </a:schemeClr>
                </a:solidFill>
                <a:cs typeface="Arial"/>
              </a:rPr>
              <a:t>     Комплексная </a:t>
            </a:r>
            <a:r>
              <a:rPr lang="ru-RU" sz="30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программа , носит практико-ориентированный характер и направлена на овладения воспитанниками основными приёмами обработки природных материалов, ткани, бумаги, бросового материала, </a:t>
            </a:r>
            <a:r>
              <a:rPr lang="ru-RU" sz="3000" b="1" i="1" kern="0" dirty="0" smtClean="0">
                <a:solidFill>
                  <a:schemeClr val="accent3">
                    <a:lumMod val="50000"/>
                  </a:schemeClr>
                </a:solidFill>
                <a:cs typeface="Arial"/>
              </a:rPr>
              <a:t>пластилина. </a:t>
            </a:r>
            <a:r>
              <a:rPr lang="ru-RU" sz="30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Обучение дошкольников  по данной программе создаёт благоприятные условия для интеллектуального и духовного воспитания личности ребенка, социально-культурного , развития познавательной активности и творческой самореализации детей. Она призвана познакомить детей с особенностями декоративно-прикладного искусства народов мира, национально-культурными особенностями.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" y="6507480"/>
            <a:ext cx="792000" cy="3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30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Ожидаемые результаты</a:t>
            </a:r>
            <a:endParaRPr lang="ru-RU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8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Умение создавать поделки используя разные материалы;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8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 Умение сочетать в работе природный, бросовый, подручный материал;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ru-RU" sz="28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 </a:t>
            </a:r>
            <a:r>
              <a:rPr lang="ru-RU" sz="2800" b="1" i="1" kern="0" dirty="0" smtClean="0">
                <a:solidFill>
                  <a:schemeClr val="accent3">
                    <a:lumMod val="50000"/>
                  </a:schemeClr>
                </a:solidFill>
                <a:cs typeface="Arial"/>
              </a:rPr>
              <a:t>Сформированость </a:t>
            </a:r>
            <a:r>
              <a:rPr lang="ru-RU" sz="28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любознательности, овладение средствами общения и способами взаимодействия со взрослыми и сверстниками.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" y="6525735"/>
            <a:ext cx="75597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533401"/>
            <a:ext cx="8077200" cy="556260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400" b="1" i="1" dirty="0">
                <a:solidFill>
                  <a:schemeClr val="accent3">
                    <a:lumMod val="75000"/>
                  </a:schemeClr>
                </a:solidFill>
                <a:ea typeface="Times New Roman" panose="02020603050405020304" pitchFamily="18" charset="0"/>
                <a:cs typeface="Aharoni" panose="02010803020104030203" pitchFamily="2" charset="-79"/>
              </a:rPr>
              <a:t>Цель: </a:t>
            </a:r>
            <a:r>
              <a:rPr lang="ru-RU" sz="6000" b="1" i="1" dirty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</a:rPr>
              <a:t>создавать условия для формирования всесторонне интеллектуальной, эстетически развитой творческой личности, содействовать развитию инициативы, выдумки и творчества детей в атмосфере эстетических переживаний и увлеченности, совместного творчества взрослого и ребенка, через различные виды изобразительной и прикладной деятельности. Развивать познавательные, конструктивные, творческие и художественные способности в процессе деятельности с различными материалами. Воспитывать самостоятельность, уверенность, инициативность, интерес к художественному экспериментированию.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649525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381000"/>
            <a:ext cx="8208912" cy="632460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7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Задачи </a:t>
            </a:r>
            <a:r>
              <a:rPr lang="ru-RU" sz="7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по обучению технике работы по ручному </a:t>
            </a:r>
            <a:r>
              <a:rPr lang="ru-RU" sz="7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Times New Roman" panose="02020603050405020304" pitchFamily="18" charset="0"/>
                <a:cs typeface="Aharoni" panose="02010803020104030203" pitchFamily="2" charset="-79"/>
              </a:rPr>
              <a:t>труду:</a:t>
            </a:r>
          </a:p>
          <a:p>
            <a:pPr marL="0" indent="0">
              <a:buNone/>
            </a:pPr>
            <a:r>
              <a:rPr lang="ru-RU" sz="6200" b="1" i="1" dirty="0">
                <a:solidFill>
                  <a:schemeClr val="accent3">
                    <a:lumMod val="50000"/>
                  </a:schemeClr>
                </a:solidFill>
              </a:rPr>
              <a:t>Обучающие –</a:t>
            </a:r>
            <a:endParaRPr lang="ru-RU" sz="6200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формировать систему специальных знаний умений и навыков</a:t>
            </a:r>
          </a:p>
          <a:p>
            <a:pPr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по выполнению изделий народно-прикладного творчества и природного материала.</a:t>
            </a:r>
          </a:p>
          <a:p>
            <a:pPr marL="0" indent="0">
              <a:buNone/>
            </a:pPr>
            <a:r>
              <a:rPr lang="ru-RU" sz="6200" b="1" i="1" dirty="0">
                <a:solidFill>
                  <a:schemeClr val="accent3">
                    <a:lumMod val="50000"/>
                  </a:schemeClr>
                </a:solidFill>
              </a:rPr>
              <a:t>Развивающие –</a:t>
            </a:r>
            <a:endParaRPr lang="ru-RU" sz="6200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развивать познавательный интерес дошкольников к выбранному ими виду деятельности;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стимулировать творческое мышление;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развивать самостоятельность в выполнении творческих работ;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содействовать развитию эстетического вкуса.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Развивать и совершенствовать мелкую моторику рук детей;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Формировать и развивать речевую деятельность.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Развивать у детей технические навыки работы с материалами (семена, крупы, бумага, ткань, нити).</a:t>
            </a:r>
          </a:p>
          <a:p>
            <a:pPr marL="0" indent="0">
              <a:buNone/>
            </a:pPr>
            <a:r>
              <a:rPr lang="ru-RU" sz="6200" b="1" i="1" dirty="0">
                <a:solidFill>
                  <a:schemeClr val="accent3">
                    <a:lumMod val="50000"/>
                  </a:schemeClr>
                </a:solidFill>
              </a:rPr>
              <a:t>Воспитательные –</a:t>
            </a:r>
            <a:endParaRPr lang="ru-RU" sz="6200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формирование отношение к качественному осуществлению трудовой деятельности.</a:t>
            </a:r>
          </a:p>
          <a:p>
            <a:pPr lvl="0">
              <a:buNone/>
            </a:pPr>
            <a:r>
              <a:rPr lang="ru-RU" sz="6200" i="1" dirty="0">
                <a:solidFill>
                  <a:schemeClr val="accent3">
                    <a:lumMod val="50000"/>
                  </a:schemeClr>
                </a:solidFill>
              </a:rPr>
              <a:t>содействовать воспитанию коллективизма</a:t>
            </a:r>
            <a:r>
              <a:rPr lang="ru-RU" sz="62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9" y="6516606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752600"/>
            <a:ext cx="8229600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 Интеграция образовательных областей;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 Взаимосвязь познавательной и продуктивной деятельности с образовательным процессом;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 Социальное партнёрство воспитанников со взрослыми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5600" y="838200"/>
            <a:ext cx="2935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kern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  <a:ea typeface="+mj-ea"/>
                <a:cs typeface="Aharoni" panose="02010803020104030203" pitchFamily="2" charset="-79"/>
              </a:rPr>
              <a:t>Новизна</a:t>
            </a:r>
            <a:endParaRPr kumimoji="0" lang="ru-RU" sz="4000" b="1" i="1" u="none" strike="noStrike" kern="0" normalizeH="0" baseline="0" noProof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uLnTx/>
              <a:uFillTx/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648001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731"/>
          </a:xfrm>
        </p:spPr>
        <p:txBody>
          <a:bodyPr>
            <a:normAutofit/>
          </a:bodyPr>
          <a:lstStyle/>
          <a:p>
            <a:r>
              <a:rPr lang="ru-RU" sz="2000" b="1" i="1" kern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Arial"/>
              </a:rPr>
              <a:t>КОНСТРУИРОВАНИЕ  ИЗ БУМАГИ И КАРТОНА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9677" r="10017"/>
          <a:stretch/>
        </p:blipFill>
        <p:spPr>
          <a:xfrm>
            <a:off x="4191000" y="2133600"/>
            <a:ext cx="4680542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697369"/>
            <a:ext cx="4723155" cy="33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" y="6480014"/>
            <a:ext cx="79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84A08"/>
      </a:hlink>
      <a:folHlink>
        <a:srgbClr val="F59A4E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429</Words>
  <Application>Microsoft Office PowerPoint</Application>
  <PresentationFormat>Экран (4:3)</PresentationFormat>
  <Paragraphs>44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Times New Roman</vt:lpstr>
      <vt:lpstr>Aharoni</vt:lpstr>
      <vt:lpstr>Matilda</vt:lpstr>
      <vt:lpstr>Arial</vt:lpstr>
      <vt:lpstr>Тема Office</vt:lpstr>
      <vt:lpstr>   Муниципальное бюджетное дошкольное образовательное                      учреждение «Детский сад «Аленушка» 629640 ЯНАО с. Мужи ,                    Шурышкарского р-на, ул. Советская 21. Телефон/факс 8(34994) 21-4-71 E-mail: doualenushka@mail.ru  Дополнительная образовательная услуга художественной направленности по формированию творческих способностей «Творческая мастерская»  для детей 3-4 лет</vt:lpstr>
      <vt:lpstr>У каждого ребёнка есть способности, только нужно правильно их раскрыть… </vt:lpstr>
      <vt:lpstr>Презентация PowerPoint</vt:lpstr>
      <vt:lpstr> Направленность программы </vt:lpstr>
      <vt:lpstr> Ожидаемые результаты</vt:lpstr>
      <vt:lpstr>Презентация PowerPoint</vt:lpstr>
      <vt:lpstr>Презентация PowerPoint</vt:lpstr>
      <vt:lpstr>Презентация PowerPoint</vt:lpstr>
      <vt:lpstr>КОНСТРУИРОВАНИЕ  ИЗ БУМАГИ И КАРТОНА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ПРИРОДНЫМ И БРОСОВЫМ МАТЕРИАЛОМ (ватные диски, DVD- диски, упаковки от йогурта и т.д.)</vt:lpstr>
      <vt:lpstr>Презентация PowerPoint</vt:lpstr>
      <vt:lpstr> Рисование  разными способами нетрадиционными техниками: граттаж, солью, акватипия, манной крупой, пальцами, ниткография, ватными палочками (пуантилизм), кляксография, ладошками, восковыми карандашами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ПОДЕЛКИ ИЗ ПЛАСТИЛИНА С ДОПОЛНЕНИЕМ ПОДРУЧНОГО И ПРИРОДНОГО МАТЕРИАЛА</vt:lpstr>
      <vt:lpstr>Презентация PowerPoint</vt:lpstr>
      <vt:lpstr>Презентация PowerPoint</vt:lpstr>
      <vt:lpstr>СВОБОДНОЕ КОНСТРУИРОВАНИЕ И СОЗДАНИЕ ПОДЕЛОК ПО ИНИЦИАТИВЕ ДЕТЕЙ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МБДОУ Аленушка</cp:lastModifiedBy>
  <cp:revision>89</cp:revision>
  <dcterms:created xsi:type="dcterms:W3CDTF">2013-08-23T08:38:35Z</dcterms:created>
  <dcterms:modified xsi:type="dcterms:W3CDTF">2022-01-26T05:45:19Z</dcterms:modified>
</cp:coreProperties>
</file>